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itchFamily="2" charset="0"/>
      <p:regular r:id="rId13"/>
    </p:embeddedFont>
    <p:embeddedFont>
      <p:font typeface="Instrument Sans Semi Bold" pitchFamily="2" charset="0"/>
      <p:regular r:id="rId14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64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66392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LLM을 활용한 SW 리팩토링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팀원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 김병현, 박준하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지도교수: 채흥석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부산대학교 정보컴퓨터공학부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07" y="490299"/>
            <a:ext cx="4457224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향후 연구 방향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7" y="1314926"/>
            <a:ext cx="445651" cy="4456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007" y="1983343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기능적 정확성 검증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4007" y="2368868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자동화된 단위/회귀 테스트 파이프라인 통합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07" y="3010495"/>
            <a:ext cx="445651" cy="4456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007" y="3678912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에이전트 기반 전략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4007" y="4064437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분석-전략-수정-검증을 수행하는 AI 에이전트 연구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7" y="4706064"/>
            <a:ext cx="445651" cy="4456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007" y="5374481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인간-AI 협업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4007" y="5760006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 제안과 인간 개발자 선택의 협업 모델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07" y="6401633"/>
            <a:ext cx="445651" cy="4456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007" y="7070050"/>
            <a:ext cx="2228612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아키텍처 리팩토링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24007" y="7455575"/>
            <a:ext cx="7895987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모듈 간 의존성 분석 등 거시적 리팩토링 확장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연구 배경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LLM 발전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GPT, Gemini 등 LLM이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코드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생성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디버깅을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넘어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리팩토링까지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활용 가능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sp>
        <p:nvSpPr>
          <p:cNvPr id="8" name="Text 5"/>
          <p:cNvSpPr/>
          <p:nvPr/>
        </p:nvSpPr>
        <p:spPr>
          <a:xfrm>
            <a:off x="4919782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유지보수성 중요성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SW 생명주기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비용의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50~80%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가 유지보수에 소요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기술 부채 문제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낮은 유지보수성이 개발 속도 저하 및 버그 발생 증가 유발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9278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연구 목표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620351" y="4812268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LLM을 활용해 SW 공학의 고질적 문제인 '유지보수성 저하'를 해결하고자 함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557117"/>
            <a:ext cx="30480" cy="873204"/>
          </a:xfrm>
          <a:prstGeom prst="rect">
            <a:avLst/>
          </a:prstGeom>
          <a:solidFill>
            <a:srgbClr val="505468"/>
          </a:solidFill>
          <a:ln/>
        </p:spPr>
        <p:txBody>
          <a:bodyPr/>
          <a:lstStyle/>
          <a:p>
            <a:endParaRPr lang="en-K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757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연구 질문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93250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유지보수성 개선 능력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5797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LLM을 활용한 리팩토링이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코드의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유지보수성을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의미 있게 개선하는가?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4093250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코드 특성과의 관계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475797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코드 규모(LOC), 복잡도(CC)가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LLM의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리팩토링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효과에 어떤 영향을 미치는가?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373820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4093250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4267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연속적인 개선 능력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475797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동일한 코드에 리팩토링을 반복 적용하면 유지보수성이 안정적으로 향상되는가?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6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실험 설계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282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실험 대상 LLM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286333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Gemini-2.5-pro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3055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GPT-5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74773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Claude-Opus-4-1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2821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데이터셋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286333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C언어 오픈소스 SW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4303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MINIX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387250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Coreutils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31470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glibc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75690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binutils-gdb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19910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Lua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5896451"/>
            <a:ext cx="7556421" cy="1326713"/>
          </a:xfrm>
          <a:prstGeom prst="roundRect">
            <a:avLst>
              <a:gd name="adj" fmla="val 7181"/>
            </a:avLst>
          </a:prstGeom>
          <a:solidFill>
            <a:srgbClr val="D4D5DE"/>
          </a:solidFill>
          <a:ln/>
        </p:spPr>
        <p:txBody>
          <a:bodyPr/>
          <a:lstStyle/>
          <a:p>
            <a:endParaRPr lang="en-KR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6240542"/>
            <a:ext cx="283488" cy="22681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7017306" y="6179939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평가 방법:</a:t>
            </a: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SonarQube Cloud를 사용한 정적 분석으로 유지보수성 이슈 수 측정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289685"/>
            <a:ext cx="6748105" cy="565011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667583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유지보수성 개선 능력 결과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8108990" y="2538651"/>
            <a:ext cx="2722007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55.94%</a:t>
            </a:r>
            <a:endParaRPr lang="en-US" sz="4700" dirty="0"/>
          </a:p>
        </p:txBody>
      </p:sp>
      <p:sp>
        <p:nvSpPr>
          <p:cNvPr id="6" name="Text 2"/>
          <p:cNvSpPr/>
          <p:nvPr/>
        </p:nvSpPr>
        <p:spPr>
          <a:xfrm>
            <a:off x="8108990" y="3423047"/>
            <a:ext cx="2722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Claude-opus-4-1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8108990" y="3913465"/>
            <a:ext cx="2722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가장 높은 개선율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114484" y="2538651"/>
            <a:ext cx="2722126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55.12%</a:t>
            </a:r>
            <a:endParaRPr lang="en-US" sz="4700" dirty="0"/>
          </a:p>
        </p:txBody>
      </p:sp>
      <p:sp>
        <p:nvSpPr>
          <p:cNvPr id="9" name="Text 5"/>
          <p:cNvSpPr/>
          <p:nvPr/>
        </p:nvSpPr>
        <p:spPr>
          <a:xfrm>
            <a:off x="11114484" y="3423047"/>
            <a:ext cx="2722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Gemini-2.5-pro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1114484" y="3913465"/>
            <a:ext cx="27221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안정적인 성능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11677" y="4843343"/>
            <a:ext cx="2722126" cy="601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43.79%</a:t>
            </a:r>
            <a:endParaRPr lang="en-US" sz="4700" dirty="0"/>
          </a:p>
        </p:txBody>
      </p:sp>
      <p:sp>
        <p:nvSpPr>
          <p:cNvPr id="12" name="Text 8"/>
          <p:cNvSpPr/>
          <p:nvPr/>
        </p:nvSpPr>
        <p:spPr>
          <a:xfrm>
            <a:off x="9611677" y="5727740"/>
            <a:ext cx="27221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GPT-5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611677" y="6218158"/>
            <a:ext cx="27221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기본적인 개선 효과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8108990" y="6836212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3가지 LLM 모두 심각도 높은 주요 이슈(Blocker, High) 개선에 효과적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901" y="424934"/>
            <a:ext cx="3863816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코드 특성과의 관계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770" y="1216938"/>
            <a:ext cx="22860" cy="6038969"/>
          </a:xfrm>
          <a:prstGeom prst="roundRect">
            <a:avLst>
              <a:gd name="adj" fmla="val 283961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KR"/>
          </a:p>
        </p:txBody>
      </p:sp>
      <p:sp>
        <p:nvSpPr>
          <p:cNvPr id="4" name="Shape 2"/>
          <p:cNvSpPr/>
          <p:nvPr/>
        </p:nvSpPr>
        <p:spPr>
          <a:xfrm>
            <a:off x="6700599" y="1379339"/>
            <a:ext cx="463629" cy="22860"/>
          </a:xfrm>
          <a:prstGeom prst="roundRect">
            <a:avLst>
              <a:gd name="adj" fmla="val 283961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KR"/>
          </a:p>
        </p:txBody>
      </p:sp>
      <p:sp>
        <p:nvSpPr>
          <p:cNvPr id="5" name="Shape 3"/>
          <p:cNvSpPr/>
          <p:nvPr/>
        </p:nvSpPr>
        <p:spPr>
          <a:xfrm>
            <a:off x="7141369" y="1216938"/>
            <a:ext cx="347663" cy="347663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sp>
        <p:nvSpPr>
          <p:cNvPr id="6" name="Text 4"/>
          <p:cNvSpPr/>
          <p:nvPr/>
        </p:nvSpPr>
        <p:spPr>
          <a:xfrm>
            <a:off x="7199293" y="1245930"/>
            <a:ext cx="23181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610576" y="1270040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코드 </a:t>
            </a:r>
            <a:r>
              <a:rPr lang="en-US" sz="16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규모</a:t>
            </a: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(LOC)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439" y="1685330"/>
            <a:ext cx="5192045" cy="3211175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40901" y="5066407"/>
            <a:ext cx="600158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~2000 LOC 근방에서 성능 저하 발생 ('인지적 과부하' 추정)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540901" y="5483483"/>
            <a:ext cx="600158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전체적으로 균일하지는 못하다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7466171" y="2306598"/>
            <a:ext cx="463629" cy="22860"/>
          </a:xfrm>
          <a:prstGeom prst="roundRect">
            <a:avLst>
              <a:gd name="adj" fmla="val 283961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KR"/>
          </a:p>
        </p:txBody>
      </p:sp>
      <p:sp>
        <p:nvSpPr>
          <p:cNvPr id="12" name="Shape 9"/>
          <p:cNvSpPr/>
          <p:nvPr/>
        </p:nvSpPr>
        <p:spPr>
          <a:xfrm>
            <a:off x="7141369" y="2144197"/>
            <a:ext cx="347663" cy="347663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sp>
        <p:nvSpPr>
          <p:cNvPr id="13" name="Text 10"/>
          <p:cNvSpPr/>
          <p:nvPr/>
        </p:nvSpPr>
        <p:spPr>
          <a:xfrm>
            <a:off x="7199293" y="2173188"/>
            <a:ext cx="231815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087916" y="2197298"/>
            <a:ext cx="1931908" cy="241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코드 복잡도(CC)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087916" y="2531388"/>
            <a:ext cx="600158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낮은 복잡도(5CC 이하): 불필요한 수정으로 품질 악화 가능</a:t>
            </a:r>
            <a:endParaRPr lang="en-US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916" y="2952393"/>
            <a:ext cx="5030750" cy="3110204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087916" y="6236428"/>
            <a:ext cx="600158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높은 복잡도(10CC 이상): LLM 개선 효과 극대화</a:t>
            </a:r>
            <a:endParaRPr lang="en-US" dirty="0"/>
          </a:p>
        </p:txBody>
      </p:sp>
      <p:sp>
        <p:nvSpPr>
          <p:cNvPr id="18" name="Text 14"/>
          <p:cNvSpPr/>
          <p:nvPr/>
        </p:nvSpPr>
        <p:spPr>
          <a:xfrm>
            <a:off x="772716" y="7603569"/>
            <a:ext cx="1331678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 리팩토링은 복잡한 모듈에 선별적으로 적용할 때 가장 효율적</a:t>
            </a:r>
            <a:endParaRPr lang="en-US" sz="1200" dirty="0"/>
          </a:p>
        </p:txBody>
      </p:sp>
      <p:sp>
        <p:nvSpPr>
          <p:cNvPr id="19" name="Shape 15"/>
          <p:cNvSpPr/>
          <p:nvPr/>
        </p:nvSpPr>
        <p:spPr>
          <a:xfrm>
            <a:off x="540901" y="7429738"/>
            <a:ext cx="22860" cy="594836"/>
          </a:xfrm>
          <a:prstGeom prst="rect">
            <a:avLst/>
          </a:prstGeom>
          <a:solidFill>
            <a:srgbClr val="505468"/>
          </a:solidFill>
          <a:ln/>
        </p:spPr>
        <p:txBody>
          <a:bodyPr/>
          <a:lstStyle/>
          <a:p>
            <a:endParaRPr lang="en-K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1946910"/>
            <a:ext cx="6748105" cy="43356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489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연속 개선 능력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048941" y="1997869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KR"/>
          </a:p>
        </p:txBody>
      </p:sp>
      <p:sp>
        <p:nvSpPr>
          <p:cNvPr id="6" name="Shape 2"/>
          <p:cNvSpPr/>
          <p:nvPr/>
        </p:nvSpPr>
        <p:spPr>
          <a:xfrm>
            <a:off x="1273612" y="223778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KR"/>
          </a:p>
        </p:txBody>
      </p:sp>
      <p:sp>
        <p:nvSpPr>
          <p:cNvPr id="7" name="Shape 3"/>
          <p:cNvSpPr/>
          <p:nvPr/>
        </p:nvSpPr>
        <p:spPr>
          <a:xfrm>
            <a:off x="793790" y="19978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sp>
        <p:nvSpPr>
          <p:cNvPr id="8" name="Text 4"/>
          <p:cNvSpPr/>
          <p:nvPr/>
        </p:nvSpPr>
        <p:spPr>
          <a:xfrm>
            <a:off x="878860" y="20403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183011" y="2075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초기 단계 (1~2회차)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183011" y="2566154"/>
            <a:ext cx="4338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개선 효과가 집중되는 시기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273612" y="362259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KR"/>
          </a:p>
        </p:txBody>
      </p:sp>
      <p:sp>
        <p:nvSpPr>
          <p:cNvPr id="12" name="Shape 8"/>
          <p:cNvSpPr/>
          <p:nvPr/>
        </p:nvSpPr>
        <p:spPr>
          <a:xfrm>
            <a:off x="793790" y="33826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sp>
        <p:nvSpPr>
          <p:cNvPr id="13" name="Text 9"/>
          <p:cNvSpPr/>
          <p:nvPr/>
        </p:nvSpPr>
        <p:spPr>
          <a:xfrm>
            <a:off x="878860" y="34251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183011" y="3460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중간 단계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183011" y="3950970"/>
            <a:ext cx="4338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점진적 수렴 패턴 시작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1273612" y="500741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8C9CF"/>
          </a:solidFill>
          <a:ln/>
        </p:spPr>
        <p:txBody>
          <a:bodyPr/>
          <a:lstStyle/>
          <a:p>
            <a:endParaRPr lang="en-KR"/>
          </a:p>
        </p:txBody>
      </p:sp>
      <p:sp>
        <p:nvSpPr>
          <p:cNvPr id="17" name="Shape 13"/>
          <p:cNvSpPr/>
          <p:nvPr/>
        </p:nvSpPr>
        <p:spPr>
          <a:xfrm>
            <a:off x="793790" y="4767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sp>
        <p:nvSpPr>
          <p:cNvPr id="18" name="Text 14"/>
          <p:cNvSpPr/>
          <p:nvPr/>
        </p:nvSpPr>
        <p:spPr>
          <a:xfrm>
            <a:off x="878860" y="48100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183011" y="48453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후기 단계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183011" y="5335786"/>
            <a:ext cx="43383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해결하기 어려운 이슈만 잔존</a:t>
            </a:r>
            <a:endParaRPr lang="en-US" sz="1750" dirty="0"/>
          </a:p>
        </p:txBody>
      </p:sp>
      <p:sp>
        <p:nvSpPr>
          <p:cNvPr id="21" name="Shape 17"/>
          <p:cNvSpPr/>
          <p:nvPr/>
        </p:nvSpPr>
        <p:spPr>
          <a:xfrm>
            <a:off x="793790" y="5953839"/>
            <a:ext cx="5727621" cy="1326713"/>
          </a:xfrm>
          <a:prstGeom prst="roundRect">
            <a:avLst>
              <a:gd name="adj" fmla="val 7181"/>
            </a:avLst>
          </a:prstGeom>
          <a:solidFill>
            <a:srgbClr val="D4D5DE"/>
          </a:solidFill>
          <a:ln/>
        </p:spPr>
        <p:txBody>
          <a:bodyPr/>
          <a:lstStyle/>
          <a:p>
            <a:endParaRPr lang="en-KR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297930"/>
            <a:ext cx="283488" cy="226814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1530906" y="6237327"/>
            <a:ext cx="47636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기술적 한계:</a:t>
            </a: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깊은 중첩 구조와 </a:t>
            </a:r>
            <a:r>
              <a:rPr lang="en-US" sz="1750" dirty="0" err="1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같이</a:t>
            </a: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  <a:r>
              <a:rPr lang="en-US" sz="1750" dirty="0" err="1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복잡도가</a:t>
            </a: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매우</a:t>
            </a: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높은 코드는 LLM이 수정을 거부하는 경향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31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결론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35593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3070027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90" y="3218855"/>
            <a:ext cx="306110" cy="3826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유의미한 개선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4677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LLM은 C언어 코드의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유지보수성을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유의미하게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개선 가능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835593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96" y="3070027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562" y="3218855"/>
            <a:ext cx="306110" cy="3826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선별적 전략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44677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복잡한 코드에 집중하는 </a:t>
            </a: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선별적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적용이</a:t>
            </a: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중요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835593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KR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3070027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734" y="3218855"/>
            <a:ext cx="306110" cy="382667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3977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트레이드오프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4467701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주요 이슈 해결 시 부차적 이슈 발생 가능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1133951" y="5938242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LLM은 C언어 레거시 코드, 특히 복잡하고 위험도 높은 코드를 개선하는 강력한 도구</a:t>
            </a:r>
            <a:endParaRPr lang="en-US" sz="1750" dirty="0"/>
          </a:p>
        </p:txBody>
      </p:sp>
      <p:sp>
        <p:nvSpPr>
          <p:cNvPr id="19" name="Shape 11"/>
          <p:cNvSpPr/>
          <p:nvPr/>
        </p:nvSpPr>
        <p:spPr>
          <a:xfrm>
            <a:off x="793790" y="5683091"/>
            <a:ext cx="30480" cy="873204"/>
          </a:xfrm>
          <a:prstGeom prst="rect">
            <a:avLst/>
          </a:prstGeom>
          <a:solidFill>
            <a:srgbClr val="505468"/>
          </a:solidFill>
          <a:ln/>
        </p:spPr>
        <p:txBody>
          <a:bodyPr/>
          <a:lstStyle/>
          <a:p>
            <a:endParaRPr lang="en-K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397</Words>
  <Application>Microsoft Macintosh PowerPoint</Application>
  <PresentationFormat>Custom</PresentationFormat>
  <Paragraphs>103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Light</vt:lpstr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김병현</cp:lastModifiedBy>
  <cp:revision>2</cp:revision>
  <dcterms:created xsi:type="dcterms:W3CDTF">2025-09-29T05:15:04Z</dcterms:created>
  <dcterms:modified xsi:type="dcterms:W3CDTF">2025-09-29T05:18:59Z</dcterms:modified>
</cp:coreProperties>
</file>